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59" r:id="rId7"/>
    <p:sldId id="264" r:id="rId8"/>
    <p:sldId id="260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57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zapoved\&#1076;&#1085;&#1077;&#1074;&#1085;&#1080;&#1082;%2014_0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plotArea>
      <c:layout>
        <c:manualLayout>
          <c:layoutTarget val="inner"/>
          <c:xMode val="edge"/>
          <c:yMode val="edge"/>
          <c:x val="8.189920507698692E-2"/>
          <c:y val="1.3521645743065589E-2"/>
          <c:w val="0.89470486839330798"/>
          <c:h val="0.86374884272117936"/>
        </c:manualLayout>
      </c:layout>
      <c:barChart>
        <c:barDir val="col"/>
        <c:grouping val="clustered"/>
        <c:ser>
          <c:idx val="0"/>
          <c:order val="0"/>
          <c:dLbls>
            <c:showVal val="1"/>
          </c:dLbls>
          <c:cat>
            <c:strRef>
              <c:f>Лист4!$A$14:$A$19</c:f>
              <c:strCache>
                <c:ptCount val="6"/>
                <c:pt idx="0">
                  <c:v>Журавлиная Родина-Денежкин Камень</c:v>
                </c:pt>
                <c:pt idx="1">
                  <c:v>Денежкин Камень - Тигирекский</c:v>
                </c:pt>
                <c:pt idx="2">
                  <c:v>Тигирекский - Алтайский</c:v>
                </c:pt>
                <c:pt idx="3">
                  <c:v>Алтайский - Байкальский</c:v>
                </c:pt>
                <c:pt idx="4">
                  <c:v>Байкальский - Убсунурская котловина</c:v>
                </c:pt>
                <c:pt idx="5">
                  <c:v>Убсунурская котловина - Костомукшский</c:v>
                </c:pt>
              </c:strCache>
            </c:strRef>
          </c:cat>
          <c:val>
            <c:numRef>
              <c:f>Лист4!$B$14:$B$19</c:f>
              <c:numCache>
                <c:formatCode>0.0</c:formatCode>
                <c:ptCount val="6"/>
                <c:pt idx="0">
                  <c:v>4221.5271989510002</c:v>
                </c:pt>
                <c:pt idx="1">
                  <c:v>3869.2974598310002</c:v>
                </c:pt>
                <c:pt idx="2">
                  <c:v>408.31228182899997</c:v>
                </c:pt>
                <c:pt idx="3">
                  <c:v>4699.4516044360016</c:v>
                </c:pt>
                <c:pt idx="4">
                  <c:v>3914.8412675430004</c:v>
                </c:pt>
                <c:pt idx="5">
                  <c:v>11943.496927331</c:v>
                </c:pt>
              </c:numCache>
            </c:numRef>
          </c:val>
        </c:ser>
        <c:axId val="94294016"/>
        <c:axId val="94295552"/>
      </c:barChart>
      <c:catAx>
        <c:axId val="94294016"/>
        <c:scaling>
          <c:orientation val="minMax"/>
        </c:scaling>
        <c:axPos val="b"/>
        <c:tickLblPos val="nextTo"/>
        <c:crossAx val="94295552"/>
        <c:crosses val="autoZero"/>
        <c:auto val="1"/>
        <c:lblAlgn val="ctr"/>
        <c:lblOffset val="100"/>
      </c:catAx>
      <c:valAx>
        <c:axId val="94295552"/>
        <c:scaling>
          <c:orientation val="minMax"/>
        </c:scaling>
        <c:axPos val="l"/>
        <c:majorGridlines/>
        <c:numFmt formatCode="0.0" sourceLinked="1"/>
        <c:tickLblPos val="nextTo"/>
        <c:crossAx val="94294016"/>
        <c:crosses val="autoZero"/>
        <c:crossBetween val="between"/>
      </c:valAx>
    </c:plotArea>
    <c:plotVisOnly val="1"/>
  </c:chart>
  <c:externalData r:id="rId1"/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15.09.2017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1165013556950024/" TargetMode="External"/><Relationship Id="rId2" Type="http://schemas.openxmlformats.org/officeDocument/2006/relationships/hyperlink" Target="http://elenaranko.ucoz.ru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nextgis.ru/" TargetMode="External"/><Relationship Id="rId4" Type="http://schemas.openxmlformats.org/officeDocument/2006/relationships/hyperlink" Target="http://nadiopt.nextgis.com/resource/280/displa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979712" y="1196752"/>
            <a:ext cx="6912768" cy="1872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Использование </a:t>
            </a:r>
            <a:r>
              <a:rPr lang="ru-RU" sz="2400" dirty="0" err="1" smtClean="0">
                <a:solidFill>
                  <a:schemeClr val="accent6">
                    <a:lumMod val="75000"/>
                  </a:schemeClr>
                </a:solidFill>
              </a:rPr>
              <a:t>Next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GIS</a:t>
            </a: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 QGIS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для </a:t>
            </a:r>
            <a:r>
              <a:rPr lang="ru-RU" sz="2400" dirty="0" err="1" smtClean="0">
                <a:solidFill>
                  <a:schemeClr val="accent6">
                    <a:lumMod val="75000"/>
                  </a:schemeClr>
                </a:solidFill>
              </a:rPr>
              <a:t>веб-гис</a:t>
            </a: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 обеспечения </a:t>
            </a:r>
            <a:r>
              <a:rPr lang="ru-RU" sz="2400" dirty="0" err="1" smtClean="0">
                <a:solidFill>
                  <a:schemeClr val="accent6">
                    <a:lumMod val="75000"/>
                  </a:schemeClr>
                </a:solidFill>
              </a:rPr>
              <a:t>флешмоба</a:t>
            </a: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особо охраняемых природных территорий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"Дневник удачи. Эстафета подарков для ООПТ"</a:t>
            </a:r>
            <a:endParaRPr kumimoji="0" lang="ru-RU" sz="2400" b="1" i="0" u="none" strike="noStrike" kern="1200" normalizeH="0" baseline="0" noProof="0" dirty="0">
              <a:ln w="1905"/>
              <a:solidFill>
                <a:schemeClr val="accent6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4788024" y="5085184"/>
            <a:ext cx="4124325" cy="1512887"/>
          </a:xfrm>
          <a:prstGeom prst="roundRect">
            <a:avLst>
              <a:gd name="adj" fmla="val 1782"/>
            </a:avLst>
          </a:prstGeom>
          <a:noFill/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Надежда Владимирова</a:t>
            </a:r>
          </a:p>
          <a:p>
            <a:pPr>
              <a:spcBef>
                <a:spcPts val="0"/>
              </a:spcBef>
              <a:buNone/>
            </a:pPr>
            <a:r>
              <a:rPr lang="ru-RU" sz="24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Анна Квашнина</a:t>
            </a:r>
          </a:p>
          <a:p>
            <a:pPr>
              <a:spcBef>
                <a:spcPts val="0"/>
              </a:spcBef>
              <a:buNone/>
            </a:pP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Анна Андреева</a:t>
            </a:r>
          </a:p>
          <a:p>
            <a:pPr>
              <a:spcBef>
                <a:spcPts val="0"/>
              </a:spcBef>
              <a:buNone/>
            </a:pPr>
            <a:r>
              <a:rPr lang="ru-RU" sz="24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Наталья Рогова</a:t>
            </a:r>
            <a:endParaRPr lang="ru-RU" sz="24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63284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Группа «Дневник Удачи» в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Facebook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954" y="836713"/>
            <a:ext cx="741143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632848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Участники эстафеты</a:t>
            </a: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              </a:t>
            </a:r>
            <a:r>
              <a:rPr lang="ru-RU" dirty="0" smtClean="0"/>
              <a:t>23 участника – ООПТ России разного  подчинения</a:t>
            </a:r>
          </a:p>
          <a:p>
            <a:pPr algn="ctr"/>
            <a:r>
              <a:rPr lang="ru-RU" dirty="0" smtClean="0"/>
              <a:t>5 ООПТ уже получило посылку Удачи, сейчас она на пути в Дальневосточный морской заповедник</a:t>
            </a:r>
          </a:p>
          <a:p>
            <a:pPr algn="ctr"/>
            <a:endParaRPr lang="en-US" sz="1400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7256835" cy="393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63284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Участники эстафеты</a:t>
            </a: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              </a:t>
            </a:r>
            <a:endParaRPr lang="en-US" sz="1400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836712"/>
            <a:ext cx="7036500" cy="570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836712"/>
            <a:ext cx="5147667" cy="179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971600" y="332656"/>
            <a:ext cx="7632848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Взаимодействие с разработчиками ПО</a:t>
            </a: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              </a:t>
            </a:r>
            <a:endParaRPr lang="en-US" sz="1400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7456" y="2204864"/>
            <a:ext cx="4896544" cy="178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852936"/>
            <a:ext cx="4175040" cy="2664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4221088"/>
            <a:ext cx="5472608" cy="246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63284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Путь Удачи</a:t>
            </a: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              </a:t>
            </a:r>
            <a:endParaRPr lang="en-US" sz="1400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677" y="1052736"/>
            <a:ext cx="8583803" cy="489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452320" y="126876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29 000 км</a:t>
            </a:r>
            <a:endParaRPr lang="ru-RU" dirty="0"/>
          </a:p>
        </p:txBody>
      </p:sp>
      <p:pic>
        <p:nvPicPr>
          <p:cNvPr id="9" name="Рисунок 8" descr="760817201e498530e194284e08db2654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888" y="4722608"/>
            <a:ext cx="1015784" cy="964411"/>
          </a:xfrm>
          <a:prstGeom prst="rect">
            <a:avLst/>
          </a:prstGeom>
        </p:spPr>
      </p:pic>
      <p:pic>
        <p:nvPicPr>
          <p:cNvPr id="10" name="Рисунок 9" descr="ждун и паровоз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6216" y="5013176"/>
            <a:ext cx="1083506" cy="720080"/>
          </a:xfrm>
          <a:prstGeom prst="rect">
            <a:avLst/>
          </a:prstGeom>
        </p:spPr>
      </p:pic>
      <p:pic>
        <p:nvPicPr>
          <p:cNvPr id="11" name="Рисунок 10" descr="на собаках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296" y="2996952"/>
            <a:ext cx="1529374" cy="1080120"/>
          </a:xfrm>
          <a:prstGeom prst="rect">
            <a:avLst/>
          </a:prstGeom>
        </p:spPr>
      </p:pic>
      <p:pic>
        <p:nvPicPr>
          <p:cNvPr id="12" name="Рисунок 11" descr="печки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4008" y="1988840"/>
            <a:ext cx="1901957" cy="14264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63284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Путь Удачи</a:t>
            </a: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              </a:t>
            </a:r>
            <a:endParaRPr lang="en-US" sz="1400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/>
          </a:p>
        </p:txBody>
      </p:sp>
      <p:graphicFrame>
        <p:nvGraphicFramePr>
          <p:cNvPr id="5" name="Диаграмма 4"/>
          <p:cNvGraphicFramePr/>
          <p:nvPr/>
        </p:nvGraphicFramePr>
        <p:xfrm>
          <a:off x="1403648" y="980728"/>
          <a:ext cx="7056784" cy="54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63284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Путь Удачи</a:t>
            </a: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              </a:t>
            </a:r>
            <a:endParaRPr lang="en-US" sz="1400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/>
          </a:p>
        </p:txBody>
      </p:sp>
      <p:pic>
        <p:nvPicPr>
          <p:cNvPr id="6" name="Рисунок 5" descr="денежкин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980728"/>
            <a:ext cx="2825556" cy="1872208"/>
          </a:xfrm>
          <a:prstGeom prst="rect">
            <a:avLst/>
          </a:prstGeom>
        </p:spPr>
      </p:pic>
      <p:pic>
        <p:nvPicPr>
          <p:cNvPr id="7" name="Рисунок 6" descr="тигирекский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980728"/>
            <a:ext cx="2808999" cy="1872208"/>
          </a:xfrm>
          <a:prstGeom prst="rect">
            <a:avLst/>
          </a:prstGeom>
        </p:spPr>
      </p:pic>
      <p:pic>
        <p:nvPicPr>
          <p:cNvPr id="8" name="Рисунок 7" descr="алтайский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184" y="1004671"/>
            <a:ext cx="2736304" cy="1826483"/>
          </a:xfrm>
          <a:prstGeom prst="rect">
            <a:avLst/>
          </a:prstGeom>
        </p:spPr>
      </p:pic>
      <p:pic>
        <p:nvPicPr>
          <p:cNvPr id="9" name="Рисунок 8" descr="baikalskiy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1640" y="3140968"/>
            <a:ext cx="3312368" cy="1945693"/>
          </a:xfrm>
          <a:prstGeom prst="rect">
            <a:avLst/>
          </a:prstGeom>
        </p:spPr>
      </p:pic>
      <p:pic>
        <p:nvPicPr>
          <p:cNvPr id="10" name="Рисунок 9" descr="убсунур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8024" y="3140968"/>
            <a:ext cx="3718869" cy="20882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632848" cy="115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Выводы</a:t>
            </a:r>
          </a:p>
          <a:p>
            <a:pPr algn="just"/>
            <a:r>
              <a:rPr lang="ru-RU" sz="2800" dirty="0" err="1" smtClean="0"/>
              <a:t>Флешмоб</a:t>
            </a:r>
            <a:r>
              <a:rPr lang="ru-RU" sz="2800" dirty="0" smtClean="0"/>
              <a:t> успешно продолжается, не в последнюю очередь благодаря </a:t>
            </a:r>
            <a:r>
              <a:rPr lang="ru-RU" sz="2800" dirty="0" err="1" smtClean="0"/>
              <a:t>веб-карте</a:t>
            </a:r>
            <a:endParaRPr lang="ru-RU" sz="2800" dirty="0" smtClean="0"/>
          </a:p>
          <a:p>
            <a:pPr algn="just"/>
            <a:endParaRPr lang="ru-RU" sz="2800" dirty="0" smtClean="0"/>
          </a:p>
          <a:p>
            <a:pPr algn="just"/>
            <a:r>
              <a:rPr lang="ru-RU" sz="2800" dirty="0" smtClean="0"/>
              <a:t>В дальнейшем, если участники заинтересуются, можно внедрять такую технологию уже во «взрослом» формате</a:t>
            </a:r>
          </a:p>
          <a:p>
            <a:pPr algn="just"/>
            <a:endParaRPr lang="ru-RU" sz="2800" dirty="0" smtClean="0"/>
          </a:p>
          <a:p>
            <a:pPr algn="just"/>
            <a:r>
              <a:rPr lang="ru-RU" sz="2800" dirty="0" smtClean="0"/>
              <a:t>Пока не удалось реализовать обновление карты региональных ООПТ (такой участник только один – Журавлиная Родина).</a:t>
            </a: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              </a:t>
            </a:r>
            <a:endParaRPr lang="en-US" sz="1400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47664" y="5903893"/>
            <a:ext cx="7993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ru-RU" sz="800" dirty="0" smtClean="0">
              <a:latin typeface="Times New Roman" pitchFamily="18" charset="0"/>
              <a:cs typeface="Arial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i="1" dirty="0" smtClean="0">
                <a:latin typeface="Times New Roman" pitchFamily="18" charset="0"/>
                <a:cs typeface="Arial" pitchFamily="34" charset="0"/>
              </a:rPr>
              <a:t>Автор дизайна презентации: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i="1" dirty="0" err="1" smtClean="0">
                <a:latin typeface="Times New Roman" pitchFamily="18" charset="0"/>
                <a:cs typeface="Arial" pitchFamily="34" charset="0"/>
              </a:rPr>
              <a:t>Ранько</a:t>
            </a:r>
            <a:r>
              <a:rPr lang="ru-RU" sz="1400" b="1" i="1" dirty="0" smtClean="0">
                <a:latin typeface="Times New Roman" pitchFamily="18" charset="0"/>
                <a:cs typeface="Arial" pitchFamily="34" charset="0"/>
              </a:rPr>
              <a:t> Елена Алексеевна, учитель начальных классов, МАОУ лицей №21,  г. Иваново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400" i="1" dirty="0" smtClean="0">
                <a:latin typeface="Times New Roman" pitchFamily="18" charset="0"/>
                <a:cs typeface="Arial" pitchFamily="34" charset="0"/>
              </a:rPr>
              <a:t>Сайт: </a:t>
            </a:r>
            <a:r>
              <a:rPr lang="en-US" sz="1400" i="1" dirty="0" smtClean="0">
                <a:latin typeface="Times New Roman" pitchFamily="18" charset="0"/>
                <a:cs typeface="Arial" pitchFamily="34" charset="0"/>
                <a:hlinkClick r:id="rId2"/>
              </a:rPr>
              <a:t>http://elenaranko.ucoz.ru/</a:t>
            </a:r>
            <a:r>
              <a:rPr lang="ru-RU" sz="1400" i="1" dirty="0" smtClean="0">
                <a:latin typeface="Times New Roman" pitchFamily="18" charset="0"/>
                <a:cs typeface="Arial" pitchFamily="34" charset="0"/>
              </a:rPr>
              <a:t>  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ru-RU" sz="600" dirty="0" smtClean="0">
              <a:solidFill>
                <a:srgbClr val="C00000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63080" y="260648"/>
            <a:ext cx="8280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Явки-пароли</a:t>
            </a:r>
          </a:p>
          <a:p>
            <a:pPr algn="ctr"/>
            <a:endParaRPr lang="ru-RU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r>
              <a:rPr lang="ru-RU" dirty="0" smtClean="0"/>
              <a:t>Группа Эстафеты Удачи: </a:t>
            </a:r>
            <a:r>
              <a:rPr lang="en-US" dirty="0" smtClean="0">
                <a:hlinkClick r:id="rId3"/>
              </a:rPr>
              <a:t>https://www.facebook.com/groups/1165013556950024/</a:t>
            </a:r>
            <a:endParaRPr lang="ru-RU" dirty="0" smtClean="0"/>
          </a:p>
          <a:p>
            <a:pPr algn="just"/>
            <a:endParaRPr lang="ru-RU" dirty="0" smtClean="0"/>
          </a:p>
          <a:p>
            <a:pPr algn="just"/>
            <a:r>
              <a:rPr lang="ru-RU" dirty="0" err="1" smtClean="0"/>
              <a:t>Веб-карта</a:t>
            </a:r>
            <a:r>
              <a:rPr lang="ru-RU" dirty="0" smtClean="0"/>
              <a:t> передвижений Дневника: </a:t>
            </a:r>
            <a:r>
              <a:rPr lang="en-US" dirty="0" smtClean="0">
                <a:hlinkClick r:id="rId4"/>
              </a:rPr>
              <a:t>http://nadiopt.nextgis.com/resource/280/display</a:t>
            </a:r>
            <a:endParaRPr lang="ru-RU" dirty="0" smtClean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Сайт разработчика ПО: </a:t>
            </a:r>
            <a:r>
              <a:rPr lang="en-US" dirty="0" smtClean="0">
                <a:hlinkClick r:id="rId5"/>
              </a:rPr>
              <a:t>http://nextgis.ru</a:t>
            </a:r>
            <a:endParaRPr lang="ru-RU" dirty="0" smtClean="0"/>
          </a:p>
          <a:p>
            <a:pPr algn="just"/>
            <a:endParaRPr lang="ru-RU" dirty="0" smtClean="0"/>
          </a:p>
          <a:p>
            <a:pPr algn="just"/>
            <a:endParaRPr lang="ru-RU" dirty="0" smtClean="0"/>
          </a:p>
          <a:p>
            <a:pPr algn="ctr"/>
            <a:r>
              <a:rPr lang="ru-RU" dirty="0" smtClean="0"/>
              <a:t>СПАСИБО ЗА ВНИМАНИЕ!</a:t>
            </a:r>
          </a:p>
          <a:p>
            <a:pPr algn="just"/>
            <a:endParaRPr lang="ru-RU" dirty="0" smtClean="0"/>
          </a:p>
          <a:p>
            <a:pPr algn="just"/>
            <a:endParaRPr lang="ru-RU" dirty="0" smtClean="0"/>
          </a:p>
          <a:p>
            <a:pPr algn="ctr"/>
            <a:endParaRPr lang="ru-RU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ru-RU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правил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6448" y="692696"/>
            <a:ext cx="4302478" cy="54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9789" y="908720"/>
            <a:ext cx="39574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Идея </a:t>
            </a:r>
            <a:r>
              <a:rPr lang="ru-RU" sz="2400" dirty="0" err="1" smtClean="0">
                <a:solidFill>
                  <a:schemeClr val="accent6">
                    <a:lumMod val="75000"/>
                  </a:schemeClr>
                </a:solidFill>
              </a:rPr>
              <a:t>флешмоба</a:t>
            </a: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endParaRPr lang="ru-RU" dirty="0" smtClean="0"/>
          </a:p>
          <a:p>
            <a:r>
              <a:rPr lang="ru-RU" dirty="0" smtClean="0"/>
              <a:t>ООПТ России отправляют друг другу </a:t>
            </a:r>
          </a:p>
          <a:p>
            <a:r>
              <a:rPr lang="ru-RU" dirty="0" smtClean="0"/>
              <a:t>Дневник Удачи </a:t>
            </a:r>
          </a:p>
          <a:p>
            <a:r>
              <a:rPr lang="ru-RU" dirty="0" smtClean="0"/>
              <a:t>с пожеланиями и подарками</a:t>
            </a:r>
          </a:p>
          <a:p>
            <a:endParaRPr lang="ru-RU" dirty="0" smtClean="0"/>
          </a:p>
          <a:p>
            <a:r>
              <a:rPr lang="ru-RU" dirty="0" smtClean="0"/>
              <a:t>События на маршруте Удачи</a:t>
            </a:r>
          </a:p>
          <a:p>
            <a:r>
              <a:rPr lang="ru-RU" dirty="0" smtClean="0"/>
              <a:t> освещаются в группе на </a:t>
            </a:r>
            <a:r>
              <a:rPr lang="en-US" dirty="0" err="1" smtClean="0"/>
              <a:t>Facebook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Передвижения</a:t>
            </a:r>
            <a:r>
              <a:rPr lang="en-US" dirty="0" smtClean="0"/>
              <a:t> </a:t>
            </a:r>
            <a:r>
              <a:rPr lang="ru-RU" dirty="0" smtClean="0"/>
              <a:t>Дневника Удачи </a:t>
            </a:r>
          </a:p>
          <a:p>
            <a:r>
              <a:rPr lang="ru-RU" dirty="0" smtClean="0"/>
              <a:t>документируются и отслеживаются </a:t>
            </a:r>
          </a:p>
          <a:p>
            <a:r>
              <a:rPr lang="ru-RU" dirty="0" smtClean="0"/>
              <a:t>на </a:t>
            </a:r>
            <a:r>
              <a:rPr lang="ru-RU" dirty="0" err="1" smtClean="0"/>
              <a:t>веб-карте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624" y="476672"/>
            <a:ext cx="7344816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Задачи </a:t>
            </a:r>
            <a:r>
              <a:rPr lang="ru-RU" sz="2400" dirty="0" err="1" smtClean="0">
                <a:solidFill>
                  <a:schemeClr val="accent6">
                    <a:lumMod val="75000"/>
                  </a:schemeClr>
                </a:solidFill>
              </a:rPr>
              <a:t>веб-гис</a:t>
            </a: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Картографическое представление состава участников и потенциальных участников </a:t>
            </a:r>
            <a:r>
              <a:rPr lang="ru-RU" dirty="0" err="1" smtClean="0"/>
              <a:t>флешмоба</a:t>
            </a:r>
            <a:r>
              <a:rPr lang="ru-RU" dirty="0" smtClean="0"/>
              <a:t>  (для информации и планирования маршрута)</a:t>
            </a:r>
          </a:p>
          <a:p>
            <a:pPr marL="342900" indent="-342900"/>
            <a:endParaRPr lang="ru-RU" dirty="0" smtClean="0"/>
          </a:p>
          <a:p>
            <a:pPr marL="342900" indent="-342900"/>
            <a:r>
              <a:rPr lang="ru-RU" dirty="0" smtClean="0"/>
              <a:t>2) Слежение за путем и местоположением Дневника удачи (по </a:t>
            </a:r>
            <a:r>
              <a:rPr lang="ru-RU" dirty="0" err="1" smtClean="0"/>
              <a:t>трекингу</a:t>
            </a:r>
            <a:r>
              <a:rPr lang="ru-RU" dirty="0" smtClean="0"/>
              <a:t> Почты России)</a:t>
            </a:r>
          </a:p>
          <a:p>
            <a:pPr marL="342900" indent="-342900"/>
            <a:endParaRPr lang="ru-RU" dirty="0" smtClean="0"/>
          </a:p>
          <a:p>
            <a:pPr marL="342900" indent="-342900"/>
            <a:endParaRPr lang="ru-RU" dirty="0" smtClean="0"/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r>
              <a:rPr lang="ru-RU" dirty="0" smtClean="0">
                <a:solidFill>
                  <a:srgbClr val="FF0000"/>
                </a:solidFill>
              </a:rPr>
              <a:t>                 3) Ознакомление ООПТ с технологией </a:t>
            </a:r>
            <a:r>
              <a:rPr lang="ru-RU" dirty="0" err="1" smtClean="0">
                <a:solidFill>
                  <a:srgbClr val="FF0000"/>
                </a:solidFill>
              </a:rPr>
              <a:t>веб-гис</a:t>
            </a:r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r>
              <a:rPr lang="ru-RU" dirty="0" smtClean="0">
                <a:solidFill>
                  <a:srgbClr val="FF0000"/>
                </a:solidFill>
              </a:rPr>
              <a:t>          4) Тестирование  ПО от </a:t>
            </a:r>
            <a:r>
              <a:rPr lang="en-US" dirty="0" err="1" smtClean="0">
                <a:solidFill>
                  <a:srgbClr val="FF0000"/>
                </a:solidFill>
              </a:rPr>
              <a:t>NextGIS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в качестве инструмента для      обмена информацией между ООПТ</a:t>
            </a:r>
            <a:endParaRPr lang="en-US" dirty="0" smtClean="0">
              <a:solidFill>
                <a:srgbClr val="FF000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FF0000"/>
                </a:solidFill>
              </a:rPr>
              <a:t>                 </a:t>
            </a:r>
            <a:r>
              <a:rPr lang="ru-RU" dirty="0" smtClean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  <a:r>
              <a:rPr lang="ru-RU" dirty="0" smtClean="0">
                <a:solidFill>
                  <a:srgbClr val="FF0000"/>
                </a:solidFill>
              </a:rPr>
              <a:t>Обновление слоя региональных ООПТ самими участниками</a:t>
            </a:r>
          </a:p>
          <a:p>
            <a:pPr marL="342900" indent="-342900">
              <a:buAutoNum type="arabicParenR"/>
            </a:pPr>
            <a:endParaRPr lang="ru-RU" dirty="0" smtClean="0"/>
          </a:p>
          <a:p>
            <a:pPr marL="342900" indent="-342900">
              <a:buAutoNum type="arabicParenR"/>
            </a:pPr>
            <a:endParaRPr lang="ru-RU" dirty="0" smtClean="0"/>
          </a:p>
          <a:p>
            <a:pPr marL="342900" indent="-342900">
              <a:buAutoNum type="arabicParenR"/>
            </a:pPr>
            <a:endParaRPr lang="ru-RU" dirty="0" smtClean="0"/>
          </a:p>
          <a:p>
            <a:endParaRPr lang="ru-RU" dirty="0"/>
          </a:p>
        </p:txBody>
      </p:sp>
      <p:pic>
        <p:nvPicPr>
          <p:cNvPr id="3" name="Рисунок 2" descr="ждун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6056" y="2636912"/>
            <a:ext cx="3366120" cy="2244080"/>
          </a:xfrm>
          <a:prstGeom prst="rect">
            <a:avLst/>
          </a:prstGeom>
        </p:spPr>
      </p:pic>
      <p:pic>
        <p:nvPicPr>
          <p:cNvPr id="5" name="Рисунок 4" descr="почта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2996952"/>
            <a:ext cx="4143411" cy="18722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476672"/>
            <a:ext cx="77048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Исходные данные:</a:t>
            </a:r>
          </a:p>
          <a:p>
            <a:pPr marL="342900" indent="-342900"/>
            <a:r>
              <a:rPr lang="en-US" dirty="0" smtClean="0"/>
              <a:t>1) </a:t>
            </a:r>
            <a:r>
              <a:rPr lang="ru-RU" dirty="0" smtClean="0"/>
              <a:t>Векторные слои ООПТ федерального значения (обновленные на 2016 г.)</a:t>
            </a:r>
          </a:p>
          <a:p>
            <a:pPr marL="342900" indent="-342900"/>
            <a:r>
              <a:rPr lang="ru-RU" sz="1400" i="1" dirty="0" smtClean="0"/>
              <a:t>БД по федеральным ООПТ РФ, 2004-2011. © НП "Прозрачный мир", WRI, МСОЭС, ЦОДП</a:t>
            </a:r>
          </a:p>
          <a:p>
            <a:pPr marL="342900" indent="-342900"/>
            <a:endParaRPr lang="ru-RU" dirty="0" smtClean="0"/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endParaRPr lang="ru-RU" dirty="0" smtClean="0"/>
          </a:p>
          <a:p>
            <a:pPr marL="342900" indent="-342900">
              <a:buAutoNum type="arabicParenR"/>
            </a:pPr>
            <a:endParaRPr lang="ru-RU" dirty="0" smtClean="0"/>
          </a:p>
          <a:p>
            <a:pPr marL="342900" indent="-342900">
              <a:buAutoNum type="arabicParenR"/>
            </a:pPr>
            <a:endParaRPr lang="ru-RU" dirty="0" smtClean="0"/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484784"/>
            <a:ext cx="6768752" cy="473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624" y="476672"/>
            <a:ext cx="7344816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Исходные данные:</a:t>
            </a:r>
          </a:p>
          <a:p>
            <a:pPr marL="342900" indent="-342900"/>
            <a:r>
              <a:rPr lang="en-US" dirty="0" smtClean="0"/>
              <a:t>2) </a:t>
            </a:r>
            <a:r>
              <a:rPr lang="ru-RU" dirty="0" smtClean="0">
                <a:solidFill>
                  <a:srgbClr val="FF0000"/>
                </a:solidFill>
              </a:rPr>
              <a:t>векторные слои ООПТ регионального значения с сайта </a:t>
            </a:r>
            <a:r>
              <a:rPr lang="en-US" dirty="0" smtClean="0">
                <a:solidFill>
                  <a:srgbClr val="FF0000"/>
                </a:solidFill>
              </a:rPr>
              <a:t>gis-lab.ru</a:t>
            </a:r>
          </a:p>
          <a:p>
            <a:pPr marL="342900" indent="-342900"/>
            <a:endParaRPr lang="en-US" dirty="0" smtClean="0">
              <a:solidFill>
                <a:srgbClr val="FF0000"/>
              </a:solidFill>
            </a:endParaRPr>
          </a:p>
          <a:p>
            <a:pPr marL="342900" indent="-342900"/>
            <a:r>
              <a:rPr lang="ru-RU" dirty="0" smtClean="0"/>
              <a:t>3) </a:t>
            </a:r>
            <a:r>
              <a:rPr lang="ru-RU" dirty="0" err="1" smtClean="0"/>
              <a:t>трекинг</a:t>
            </a:r>
            <a:r>
              <a:rPr lang="ru-RU" dirty="0" smtClean="0"/>
              <a:t> почтовых отправлений от </a:t>
            </a:r>
            <a:endParaRPr lang="en-US" dirty="0" smtClean="0"/>
          </a:p>
          <a:p>
            <a:pPr marL="342900" indent="-342900"/>
            <a:r>
              <a:rPr lang="ru-RU" dirty="0" smtClean="0"/>
              <a:t>Почты России</a:t>
            </a:r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ru-RU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en-US" dirty="0" smtClean="0"/>
              <a:t>                   </a:t>
            </a:r>
            <a:r>
              <a:rPr lang="ru-RU" dirty="0" smtClean="0"/>
              <a:t>4) Картографическая основа - </a:t>
            </a:r>
            <a:r>
              <a:rPr lang="en-US" dirty="0" smtClean="0"/>
              <a:t>OSM</a:t>
            </a:r>
            <a:endParaRPr lang="ru-RU" dirty="0" smtClean="0"/>
          </a:p>
          <a:p>
            <a:pPr marL="342900" indent="-342900"/>
            <a:endParaRPr lang="ru-RU" dirty="0" smtClean="0"/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/>
            <a:endParaRPr lang="ru-RU" dirty="0" smtClean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endParaRPr lang="ru-RU" dirty="0" smtClean="0"/>
          </a:p>
          <a:p>
            <a:pPr marL="342900" indent="-342900">
              <a:buAutoNum type="arabicParenR"/>
            </a:pPr>
            <a:endParaRPr lang="ru-RU" dirty="0" smtClean="0"/>
          </a:p>
          <a:p>
            <a:pPr marL="342900" indent="-342900">
              <a:buAutoNum type="arabicParenR"/>
            </a:pPr>
            <a:endParaRPr lang="ru-RU" dirty="0" smtClean="0"/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412776"/>
            <a:ext cx="366442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988840"/>
            <a:ext cx="3631718" cy="3874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632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Почему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NextGIS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Простой и быстрый перенос карты из настольной ГИС в </a:t>
            </a:r>
            <a:r>
              <a:rPr lang="en-US" dirty="0" smtClean="0"/>
              <a:t>Web</a:t>
            </a:r>
            <a:r>
              <a:rPr lang="ru-RU" dirty="0" smtClean="0"/>
              <a:t> одной кнопкой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 smtClean="0"/>
          </a:p>
          <a:p>
            <a:pPr marL="342900" indent="-342900" algn="just"/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8016171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632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Почему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NextGIS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342900" indent="-342900" algn="just"/>
            <a:endParaRPr lang="ru-RU" dirty="0" smtClean="0"/>
          </a:p>
          <a:p>
            <a:pPr marL="342900" indent="-342900" algn="just"/>
            <a:r>
              <a:rPr lang="ru-RU" dirty="0" smtClean="0"/>
              <a:t>Сама карта полностью оформляется в настольной </a:t>
            </a:r>
            <a:r>
              <a:rPr lang="en-US" dirty="0" err="1" smtClean="0"/>
              <a:t>NextGIS</a:t>
            </a:r>
            <a:r>
              <a:rPr lang="en-US" dirty="0" smtClean="0"/>
              <a:t> QGIS</a:t>
            </a:r>
            <a:r>
              <a:rPr lang="ru-RU" dirty="0" smtClean="0"/>
              <a:t> и переносится в интернет с сохранением всех стилей и опций оформления</a:t>
            </a:r>
          </a:p>
          <a:p>
            <a:pPr marL="342900" indent="-342900" algn="just"/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4390087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916832"/>
            <a:ext cx="3783461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63284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Почему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NextGIS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ru-RU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algn="just"/>
            <a:r>
              <a:rPr lang="ru-RU" dirty="0" smtClean="0"/>
              <a:t>2. При редактировании слоев в настольной ГИС они автоматически обновляются на </a:t>
            </a:r>
            <a:r>
              <a:rPr lang="ru-RU" dirty="0" err="1" smtClean="0"/>
              <a:t>веб-карте</a:t>
            </a:r>
            <a:r>
              <a:rPr lang="ru-RU" dirty="0" smtClean="0"/>
              <a:t>. Для этого нужно подключить все слои с </a:t>
            </a:r>
            <a:r>
              <a:rPr lang="ru-RU" dirty="0" err="1" smtClean="0"/>
              <a:t>веб-карты</a:t>
            </a:r>
            <a:r>
              <a:rPr lang="ru-RU" dirty="0" smtClean="0"/>
              <a:t> в настольную карту в качестве </a:t>
            </a:r>
            <a:r>
              <a:rPr lang="en-US" dirty="0" smtClean="0"/>
              <a:t>WFS-</a:t>
            </a:r>
            <a:r>
              <a:rPr lang="ru-RU" dirty="0" smtClean="0"/>
              <a:t>сервисов.</a:t>
            </a:r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r>
              <a:rPr lang="ru-RU" dirty="0" smtClean="0"/>
              <a:t>3.   ПО от </a:t>
            </a:r>
            <a:r>
              <a:rPr lang="en-US" dirty="0" err="1" smtClean="0"/>
              <a:t>NextGIS</a:t>
            </a:r>
            <a:r>
              <a:rPr lang="en-US" dirty="0" smtClean="0"/>
              <a:t> </a:t>
            </a:r>
            <a:r>
              <a:rPr lang="ru-RU" dirty="0" smtClean="0"/>
              <a:t>бесплатно, в т.ч. и сам сервер, на котором развернута </a:t>
            </a:r>
            <a:r>
              <a:rPr lang="ru-RU" dirty="0" err="1" smtClean="0"/>
              <a:t>веб-карта</a:t>
            </a:r>
            <a:r>
              <a:rPr lang="ru-RU" dirty="0" smtClean="0"/>
              <a:t> (с некоторыми ограничениями, например, нельзя разграничивать права пользователей и доменное имя дается в зоне </a:t>
            </a:r>
            <a:r>
              <a:rPr lang="en-US" dirty="0" smtClean="0"/>
              <a:t>nextgis.com)</a:t>
            </a:r>
            <a:r>
              <a:rPr lang="ru-RU" dirty="0" smtClean="0"/>
              <a:t>.</a:t>
            </a:r>
          </a:p>
          <a:p>
            <a:pPr marL="342900" indent="-342900" algn="just"/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63284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</a:rPr>
              <a:t>Взаимодействие настольной и серверной частей</a:t>
            </a:r>
          </a:p>
          <a:p>
            <a:pPr algn="ctr"/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algn="just"/>
            <a:r>
              <a:rPr lang="ru-RU" dirty="0" smtClean="0"/>
              <a:t>Осуществляется путем установки всем участникам </a:t>
            </a:r>
            <a:r>
              <a:rPr lang="ru-RU" dirty="0" err="1" smtClean="0"/>
              <a:t>десктопного</a:t>
            </a:r>
            <a:r>
              <a:rPr lang="ru-RU" dirty="0" smtClean="0"/>
              <a:t> </a:t>
            </a:r>
            <a:r>
              <a:rPr lang="en-US" dirty="0" err="1" smtClean="0"/>
              <a:t>NextGIS</a:t>
            </a:r>
            <a:r>
              <a:rPr lang="en-US" dirty="0" smtClean="0"/>
              <a:t> QGIS</a:t>
            </a:r>
            <a:r>
              <a:rPr lang="ru-RU" dirty="0" smtClean="0"/>
              <a:t>, подключением к нему </a:t>
            </a:r>
            <a:r>
              <a:rPr lang="ru-RU" dirty="0" err="1" smtClean="0"/>
              <a:t>веб-карты</a:t>
            </a:r>
            <a:r>
              <a:rPr lang="ru-RU" dirty="0" smtClean="0"/>
              <a:t> «Дневник удачи». Все!</a:t>
            </a:r>
          </a:p>
          <a:p>
            <a:pPr marL="342900" indent="-342900" algn="just"/>
            <a:r>
              <a:rPr lang="ru-RU" dirty="0" smtClean="0"/>
              <a:t>Администратор настраивает карту из </a:t>
            </a:r>
            <a:r>
              <a:rPr lang="ru-RU" dirty="0" err="1" smtClean="0"/>
              <a:t>веб-интерфейса</a:t>
            </a:r>
            <a:r>
              <a:rPr lang="ru-RU" dirty="0" smtClean="0"/>
              <a:t>. Также из </a:t>
            </a:r>
            <a:r>
              <a:rPr lang="ru-RU" dirty="0" err="1" smtClean="0"/>
              <a:t>веб-интерфейса</a:t>
            </a:r>
            <a:r>
              <a:rPr lang="ru-RU" dirty="0" smtClean="0"/>
              <a:t> можно добавить участникам ссылки на страничку в </a:t>
            </a:r>
            <a:r>
              <a:rPr lang="ru-RU" dirty="0" err="1" smtClean="0"/>
              <a:t>Фейсбуке</a:t>
            </a:r>
            <a:r>
              <a:rPr lang="ru-RU" dirty="0" smtClean="0"/>
              <a:t> ответственного за получение и отправку Дневника и фотографии подарков и пожеланий.</a:t>
            </a:r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 smtClean="0"/>
          </a:p>
          <a:p>
            <a:pPr marL="342900" indent="-342900" algn="just"/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924944"/>
            <a:ext cx="5472608" cy="3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Классическая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501</Words>
  <Application>Microsoft Office PowerPoint</Application>
  <PresentationFormat>Экран (4:3)</PresentationFormat>
  <Paragraphs>248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Елена</dc:creator>
  <cp:lastModifiedBy>nadiopt</cp:lastModifiedBy>
  <cp:revision>68</cp:revision>
  <dcterms:created xsi:type="dcterms:W3CDTF">2013-08-25T13:41:46Z</dcterms:created>
  <dcterms:modified xsi:type="dcterms:W3CDTF">2017-09-15T16:55:39Z</dcterms:modified>
</cp:coreProperties>
</file>